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F48CE-A941-44CE-97DF-E9E796F4196E}" type="datetimeFigureOut">
              <a:rPr lang="en-GB" smtClean="0"/>
              <a:pPr/>
              <a:t>15/07/2015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771FE-74B4-4BA3-8DB2-2E3627C23E2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F48CE-A941-44CE-97DF-E9E796F4196E}" type="datetimeFigureOut">
              <a:rPr lang="en-GB" smtClean="0"/>
              <a:pPr/>
              <a:t>15/07/2015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771FE-74B4-4BA3-8DB2-2E3627C23E2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F48CE-A941-44CE-97DF-E9E796F4196E}" type="datetimeFigureOut">
              <a:rPr lang="en-GB" smtClean="0"/>
              <a:pPr/>
              <a:t>15/07/2015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771FE-74B4-4BA3-8DB2-2E3627C23E2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F48CE-A941-44CE-97DF-E9E796F4196E}" type="datetimeFigureOut">
              <a:rPr lang="en-GB" smtClean="0"/>
              <a:pPr/>
              <a:t>15/07/2015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771FE-74B4-4BA3-8DB2-2E3627C23E2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F48CE-A941-44CE-97DF-E9E796F4196E}" type="datetimeFigureOut">
              <a:rPr lang="en-GB" smtClean="0"/>
              <a:pPr/>
              <a:t>15/07/2015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771FE-74B4-4BA3-8DB2-2E3627C23E2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F48CE-A941-44CE-97DF-E9E796F4196E}" type="datetimeFigureOut">
              <a:rPr lang="en-GB" smtClean="0"/>
              <a:pPr/>
              <a:t>15/07/2015</a:t>
            </a:fld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771FE-74B4-4BA3-8DB2-2E3627C23E2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F48CE-A941-44CE-97DF-E9E796F4196E}" type="datetimeFigureOut">
              <a:rPr lang="en-GB" smtClean="0"/>
              <a:pPr/>
              <a:t>15/07/2015</a:t>
            </a:fld>
            <a:endParaRPr lang="en-GB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771FE-74B4-4BA3-8DB2-2E3627C23E2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F48CE-A941-44CE-97DF-E9E796F4196E}" type="datetimeFigureOut">
              <a:rPr lang="en-GB" smtClean="0"/>
              <a:pPr/>
              <a:t>15/07/2015</a:t>
            </a:fld>
            <a:endParaRPr lang="en-GB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771FE-74B4-4BA3-8DB2-2E3627C23E2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F48CE-A941-44CE-97DF-E9E796F4196E}" type="datetimeFigureOut">
              <a:rPr lang="en-GB" smtClean="0"/>
              <a:pPr/>
              <a:t>15/07/2015</a:t>
            </a:fld>
            <a:endParaRPr lang="en-GB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771FE-74B4-4BA3-8DB2-2E3627C23E2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F48CE-A941-44CE-97DF-E9E796F4196E}" type="datetimeFigureOut">
              <a:rPr lang="en-GB" smtClean="0"/>
              <a:pPr/>
              <a:t>15/07/2015</a:t>
            </a:fld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771FE-74B4-4BA3-8DB2-2E3627C23E2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F48CE-A941-44CE-97DF-E9E796F4196E}" type="datetimeFigureOut">
              <a:rPr lang="en-GB" smtClean="0"/>
              <a:pPr/>
              <a:t>15/07/2015</a:t>
            </a:fld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771FE-74B4-4BA3-8DB2-2E3627C23E2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F48CE-A941-44CE-97DF-E9E796F4196E}" type="datetimeFigureOut">
              <a:rPr lang="en-GB" smtClean="0"/>
              <a:pPr/>
              <a:t>15/07/2015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771FE-74B4-4BA3-8DB2-2E3627C23E2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27584" y="1412776"/>
            <a:ext cx="7772400" cy="1470025"/>
          </a:xfrm>
        </p:spPr>
        <p:txBody>
          <a:bodyPr/>
          <a:lstStyle/>
          <a:p>
            <a:r>
              <a:rPr lang="pl-PL" b="1" dirty="0" smtClean="0"/>
              <a:t>Wyniki ankiety ewaluacyjnej</a:t>
            </a:r>
            <a:endParaRPr lang="en-GB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11560" y="3212976"/>
            <a:ext cx="7920880" cy="1752600"/>
          </a:xfrm>
        </p:spPr>
        <p:txBody>
          <a:bodyPr>
            <a:normAutofit/>
          </a:bodyPr>
          <a:lstStyle/>
          <a:p>
            <a:r>
              <a:rPr lang="pl-PL" b="1" dirty="0" smtClean="0"/>
              <a:t>Kierunek: GOSPODARKA PRZESTZRENNA II st.</a:t>
            </a:r>
          </a:p>
          <a:p>
            <a:r>
              <a:rPr lang="pl-PL" b="1" dirty="0" smtClean="0"/>
              <a:t>Studia stacjonarne</a:t>
            </a:r>
          </a:p>
          <a:p>
            <a:r>
              <a:rPr lang="pl-PL" b="1" dirty="0" smtClean="0"/>
              <a:t>2014</a:t>
            </a:r>
            <a:endParaRPr lang="en-GB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323528" y="1700808"/>
            <a:ext cx="827463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10. W jakim stopniu studia spełniły Twoje oczekiwania?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(podaj wartość w %)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sz="2400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   średnia z 37 ankiet – </a:t>
            </a:r>
            <a:r>
              <a:rPr kumimoji="0" lang="pl-P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70,00%</a:t>
            </a:r>
            <a:endParaRPr kumimoji="0" lang="pl-P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9512" y="302359"/>
            <a:ext cx="8568952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Komentarz do wyników ankiety ewaluacyjnej dotyczącej jakości studiów</a:t>
            </a:r>
            <a:r>
              <a:rPr kumimoji="0" lang="pl-PL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pl-P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na kierunku </a:t>
            </a:r>
            <a:r>
              <a:rPr kumimoji="0" lang="pl-PL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Gospodarka przestrzenna </a:t>
            </a:r>
            <a:r>
              <a:rPr kumimoji="0" lang="pl-P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Uniwersytetu Gdańskiego</a:t>
            </a:r>
            <a:r>
              <a:rPr kumimoji="0" 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pl-P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Celem ankiety jest ocena mocnych i słabych stron kierunku </a:t>
            </a:r>
            <a:r>
              <a:rPr kumimoji="0" lang="pl-P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„Gospodarka przestrzenna” </a:t>
            </a:r>
            <a:r>
              <a:rPr kumimoji="0" 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przez absolwentów studiów magisterskich oraz zebranie informacji dotyczących pożądanych kierunków zmian w zakresie lepszego dostosowania kierunku do rynku pracy.</a:t>
            </a:r>
            <a:endParaRPr kumimoji="0" lang="pl-P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Ankietę po raz pierwszy  przeprowadzono  w 2014 roku wśród absolwentów studiów II stopnia, odbierających dyplom ukończenia studiów. Oprócz ankietyzowanie absolwentów bezpośrednio po zakończeniu studiów II stopnia planuje się przeprowadzenie identycznej ankiety wśród absolwentów w rok po ukończeniu studiów oraz pięć lat po ukończeniu studiów.</a:t>
            </a:r>
            <a:endParaRPr kumimoji="0" lang="pl-P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Niniejszy komentarz dotyczy ankiety przeprowadzonej </a:t>
            </a:r>
            <a:br>
              <a:rPr kumimoji="0" 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w 2014 roku wśród 37 absolwentów studiów II stopnia. </a:t>
            </a:r>
            <a:endParaRPr kumimoji="0" lang="pl-P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23528" y="751344"/>
            <a:ext cx="856895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dirty="0" smtClean="0"/>
              <a:t>	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Do 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mocnych stron kierunku należy zaliczyć: tryb pracy w ramach seminariów i pracowni magisterskiej, przyjazność kadry naukowo-dydaktycznej oraz indywidualne podejście do studenta (średnia ocena powyżej 4). Najniżej oceniono ofertę nauczania języków obcych oraz organizację praktyk.</a:t>
            </a:r>
          </a:p>
          <a:p>
            <a:pPr algn="just"/>
            <a:r>
              <a:rPr lang="pl-PL" sz="2400" dirty="0" smtClean="0">
                <a:latin typeface="Arial" pitchFamily="34" charset="0"/>
                <a:cs typeface="Arial" pitchFamily="34" charset="0"/>
              </a:rPr>
              <a:t>	W momencie wypełniania ankiety pracowało 17 z 37 ankietowanych studentów (46%), w tym pięcioro ankietowanych w zawodzie. Niski odsetek osób pracujących może wynikać z tego, że absolwenci odbierają dyplom przed rozpoczęciem pracy celem dostarczenia pracodawcy pełnej dokumentacji. Osoby, które pracowały, znalazły zatrudnienie w zarządzaniu nieruchomościami, administracji publicznej, przedsiębiorstwach i w geodezji. Dziedziny te należy uznać za pokrewne z gospodarką przestrzenną.</a:t>
            </a:r>
            <a:endParaRPr lang="pl-PL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251520" y="260648"/>
            <a:ext cx="856895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400" dirty="0" smtClean="0">
                <a:latin typeface="Arial" pitchFamily="34" charset="0"/>
                <a:cs typeface="Arial" pitchFamily="34" charset="0"/>
              </a:rPr>
              <a:t>	Wśród 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umiejętności, które absolwenci wymieniali jako te, które najbardziej przydają się im w pracy zawodowej, znalazły się wiedza teoretyczna, znajomość przepisów i ustaw oraz znajomość odpowiedniego oprogramowania komputerowego. Wśród umiejętności, których brakuje absolwentom pojawiają się: zbyt mała liczba zajęć praktycznych, umiejętność pracy zespołowej, znajomości języka obcego innego niż angielski, obsługi programów GIS i innego oprogramowania, rysunku technicznego, podstaw budownictwa, umiejętności urbanistycznych, wiedzy architektonicznej,  zajęć praktycznych w terenie, zajęć z użyciem specjalistycznego sprzętu, większej znajomości aktów prawnych. Chęć spełnienia oczekiwań studentów w </a:t>
            </a:r>
            <a:r>
              <a:rPr lang="pl-PL" sz="2400" dirty="0" err="1" smtClean="0">
                <a:latin typeface="Arial" pitchFamily="34" charset="0"/>
                <a:cs typeface="Arial" pitchFamily="34" charset="0"/>
              </a:rPr>
              <a:t>w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pl-PL" sz="2400" dirty="0" err="1" smtClean="0">
                <a:latin typeface="Arial" pitchFamily="34" charset="0"/>
                <a:cs typeface="Arial" pitchFamily="34" charset="0"/>
              </a:rPr>
              <a:t>w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 aspektach legła u podstaw zmiany programu studiów II stopnia, który będzie obowiązywał od roku ak. 2015/2016.</a:t>
            </a:r>
          </a:p>
          <a:p>
            <a:pPr algn="just"/>
            <a:r>
              <a:rPr lang="pl-PL" sz="2400" dirty="0" smtClean="0">
                <a:latin typeface="Arial" pitchFamily="34" charset="0"/>
                <a:cs typeface="Arial" pitchFamily="34" charset="0"/>
              </a:rPr>
              <a:t>	</a:t>
            </a:r>
            <a:endParaRPr lang="pl-PL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23528" y="2060848"/>
            <a:ext cx="84249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400" dirty="0" smtClean="0">
                <a:latin typeface="Arial" pitchFamily="34" charset="0"/>
                <a:cs typeface="Arial" pitchFamily="34" charset="0"/>
              </a:rPr>
              <a:t>	Pomimo 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krytycznych uwag studia na kierunku Gospodarka przestrzenna spełniły oczekiwania absolwentów w ponad 70%, 78%  absolwentów wybrałoby ponownie ten sam kierunek studiów, z czego 51% na Uniwersytecie Gdańskim.</a:t>
            </a:r>
            <a:endParaRPr lang="pl-PL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874316" y="252517"/>
            <a:ext cx="7463902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Celem ankiety jest ocena mocnych i słabych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stron kierunku „</a:t>
            </a:r>
            <a:r>
              <a:rPr kumimoji="0" lang="pl-PL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Gospodarka</a:t>
            </a:r>
            <a:r>
              <a:rPr kumimoji="0" lang="pl-PL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przestrzenna</a:t>
            </a:r>
            <a:r>
              <a:rPr kumimoji="0" lang="pl-P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”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przez absolwentów studiów magisterskich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oraz zebranie informacji dotyczących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pożądanych kierunków zmian w zakresie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lepszego dostosowania kierunku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do rynku pracy.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l-PL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Ankiety przeprowadzono wśród absolwentów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l-PL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studiów II stopnia, odbierających dyplom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l-PL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ukończenia studiów. </a:t>
            </a:r>
            <a:endParaRPr lang="pl-PL" sz="28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LICZBA ANKIET: 37 szt.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2800" dirty="0" smtClean="0">
                <a:latin typeface="Arial" pitchFamily="34" charset="0"/>
                <a:cs typeface="Arial" pitchFamily="34" charset="0"/>
              </a:rPr>
              <a:t>W zależności od pytania wyniki podano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2800" dirty="0" smtClean="0">
                <a:latin typeface="Arial" pitchFamily="34" charset="0"/>
                <a:cs typeface="Arial" pitchFamily="34" charset="0"/>
              </a:rPr>
              <a:t>w wartościach bezwzględnych,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2800" dirty="0" smtClean="0">
                <a:latin typeface="Arial" pitchFamily="34" charset="0"/>
                <a:cs typeface="Arial" pitchFamily="34" charset="0"/>
              </a:rPr>
              <a:t>jako średnie lub w procentach.</a:t>
            </a:r>
            <a:endParaRPr kumimoji="0" lang="pl-PL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323528" y="2276874"/>
          <a:ext cx="8208912" cy="3505200"/>
        </p:xfrm>
        <a:graphic>
          <a:graphicData uri="http://schemas.openxmlformats.org/drawingml/2006/table">
            <a:tbl>
              <a:tblPr/>
              <a:tblGrid>
                <a:gridCol w="7056784"/>
                <a:gridCol w="1152128"/>
              </a:tblGrid>
              <a:tr h="3440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Badany aspekt kierunku</a:t>
                      </a:r>
                      <a:endParaRPr lang="pl-PL" sz="20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średnia</a:t>
                      </a:r>
                      <a:endParaRPr lang="pl-PL" sz="20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0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Program studiów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3,67</a:t>
                      </a:r>
                      <a:endParaRPr lang="pl-PL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0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Przyjazność planu zajęć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3,27</a:t>
                      </a:r>
                      <a:endParaRPr lang="pl-PL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0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Poziom merytoryczny prowadzonych wykładów i ćwiczeń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3,84</a:t>
                      </a:r>
                      <a:endParaRPr lang="pl-PL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0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Organizacja praktyk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3,08</a:t>
                      </a:r>
                      <a:endParaRPr lang="pl-PL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0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Indywidualne podejście do studenta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4,29</a:t>
                      </a:r>
                      <a:endParaRPr lang="pl-PL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0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Przyjazność kadry naukowo-dydaktycznej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4,75</a:t>
                      </a:r>
                      <a:endParaRPr lang="pl-PL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0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Tryb pracy w ramach seminarium i pracowni magisterskiej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4,40</a:t>
                      </a:r>
                      <a:endParaRPr lang="pl-PL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0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Oferta nauczania języków obcych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2,86</a:t>
                      </a:r>
                      <a:endParaRPr lang="pl-PL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0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Przydatność ćwiczeń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3,73</a:t>
                      </a:r>
                      <a:endParaRPr lang="pl-PL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" y="683405"/>
            <a:ext cx="932452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pl-P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Jak oceniasz ofertę kierunku Gospodarka przestrzenna 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pl-PL" sz="2400" b="1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pl-PL" sz="24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   </a:t>
            </a:r>
            <a:r>
              <a:rPr kumimoji="0" lang="pl-P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w następujących aspektach?</a:t>
            </a:r>
            <a:br>
              <a:rPr kumimoji="0" lang="pl-P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(1 – bardzo źle, 2- źle, 3- średnio, 4 – dobrze, 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pl-PL" sz="24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pl-PL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    </a:t>
            </a:r>
            <a:r>
              <a:rPr kumimoji="0" 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5- bardzo dobrze). </a:t>
            </a:r>
            <a:endParaRPr kumimoji="0" lang="pl-P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95536" y="1124744"/>
            <a:ext cx="8518679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2. Jaką ścieżkę realizowałaś/</a:t>
            </a:r>
            <a:r>
              <a:rPr kumimoji="0" lang="pl-PL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eś</a:t>
            </a:r>
            <a:r>
              <a:rPr kumimoji="0" lang="pl-P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na studiach II stopnia? </a:t>
            </a:r>
            <a:endParaRPr kumimoji="0" lang="pl-P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24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 społeczno-ekonomiczna	- </a:t>
            </a:r>
            <a:r>
              <a:rPr kumimoji="0" lang="pl-P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21 ankietowanych;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- </a:t>
            </a:r>
            <a:r>
              <a:rPr lang="pl-PL" sz="24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ekofizjograficzna</a:t>
            </a:r>
            <a:r>
              <a:rPr kumimoji="0" 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– </a:t>
            </a:r>
            <a:r>
              <a:rPr kumimoji="0" lang="pl-P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6 ankietowanych;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2400" dirty="0" smtClean="0">
                <a:latin typeface="Arial" pitchFamily="34" charset="0"/>
                <a:cs typeface="Arial" pitchFamily="34" charset="0"/>
              </a:rPr>
              <a:t> - urbanistyczna – </a:t>
            </a: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6 ankietowanych;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- hydrologiczna – </a:t>
            </a:r>
            <a:r>
              <a:rPr kumimoji="0" lang="pl-P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1 ankietowany;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- brak informacji o realizowanej ścieżce – </a:t>
            </a: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3 ankietowanych.</a:t>
            </a:r>
            <a:endParaRPr kumimoji="0" lang="pl-PL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 cstate="print"/>
          <a:srcRect l="48975" t="28172" r="12285" b="18672"/>
          <a:stretch>
            <a:fillRect/>
          </a:stretch>
        </p:blipFill>
        <p:spPr bwMode="auto">
          <a:xfrm>
            <a:off x="467544" y="476672"/>
            <a:ext cx="8064896" cy="6221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115616" y="856357"/>
            <a:ext cx="6351419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4. Czy obecnie pracujesz?</a:t>
            </a:r>
            <a:endParaRPr lang="pl-PL" sz="2400" b="1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pl-PL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 TAK - </a:t>
            </a:r>
            <a:r>
              <a:rPr kumimoji="0" lang="pl-P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17 ankietowanych; </a:t>
            </a:r>
            <a:endParaRPr lang="pl-PL" sz="2400" b="1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pl-PL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  NIE – </a:t>
            </a:r>
            <a:r>
              <a:rPr kumimoji="0" lang="pl-P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20 ankietowanych.</a:t>
            </a:r>
            <a:r>
              <a:rPr kumimoji="0" 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pl-P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5. Czy pracujesz w zawodzie? </a:t>
            </a:r>
            <a:endParaRPr lang="pl-PL" sz="2400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pl-PL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 TAK – </a:t>
            </a:r>
            <a:r>
              <a:rPr kumimoji="0" lang="pl-P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5 ankietowanych;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2400" b="1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pl-PL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-  </a:t>
            </a:r>
            <a:r>
              <a:rPr kumimoji="0" lang="pl-PL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NIE – </a:t>
            </a:r>
            <a:r>
              <a:rPr kumimoji="0" lang="pl-P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12 ankietowanych.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6. Jeżeli tak, to w jakiej branży/dziedzinie?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pl-PL" sz="2400" dirty="0"/>
              <a:t>zarządca </a:t>
            </a:r>
            <a:r>
              <a:rPr lang="pl-PL" sz="2400" dirty="0" smtClean="0"/>
              <a:t>nieruchomościami;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pl-PL" sz="2400" dirty="0"/>
              <a:t> </a:t>
            </a:r>
            <a:r>
              <a:rPr lang="pl-PL" sz="2400" dirty="0" smtClean="0"/>
              <a:t>administracja publiczna;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pl-PL" sz="2400" dirty="0"/>
              <a:t> </a:t>
            </a:r>
            <a:r>
              <a:rPr lang="pl-PL" sz="2400" dirty="0" smtClean="0"/>
              <a:t>przedsiębiorstwo;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pl-PL" sz="2400" dirty="0"/>
              <a:t> </a:t>
            </a:r>
            <a:r>
              <a:rPr lang="pl-PL" sz="2400" dirty="0" smtClean="0"/>
              <a:t>administracja;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pl-PL" sz="2400" dirty="0"/>
              <a:t> </a:t>
            </a:r>
            <a:r>
              <a:rPr lang="pl-PL" sz="2400" dirty="0" smtClean="0"/>
              <a:t>geodezja.</a:t>
            </a:r>
            <a:endParaRPr lang="pl-PL" sz="24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pl-PL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611560" y="836712"/>
            <a:ext cx="7587333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7. Które kompetencje/umiejętności przydają Ci się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2400" b="1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pl-PL" sz="24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 </a:t>
            </a:r>
            <a:r>
              <a:rPr kumimoji="0" lang="pl-P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najbardziej w Twojej pracy zawodowej?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sz="2400" b="1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Odpowiedzi ankietowanych: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kumimoji="0" lang="pl-PL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wiedza teoretyczna; 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 znajomość </a:t>
            </a:r>
            <a:r>
              <a:rPr lang="pl-PL" sz="2400" dirty="0">
                <a:latin typeface="Arial" pitchFamily="34" charset="0"/>
                <a:cs typeface="Arial" pitchFamily="34" charset="0"/>
              </a:rPr>
              <a:t>przepisów i 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ustaw; 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 program </a:t>
            </a:r>
            <a:r>
              <a:rPr lang="pl-PL" sz="2400" dirty="0" err="1">
                <a:latin typeface="Arial" pitchFamily="34" charset="0"/>
                <a:cs typeface="Arial" pitchFamily="34" charset="0"/>
              </a:rPr>
              <a:t>AutoCad</a:t>
            </a:r>
            <a:r>
              <a:rPr lang="pl-PL" sz="2400" dirty="0">
                <a:latin typeface="Arial" pitchFamily="34" charset="0"/>
                <a:cs typeface="Arial" pitchFamily="34" charset="0"/>
              </a:rPr>
              <a:t>, program </a:t>
            </a:r>
            <a:r>
              <a:rPr lang="pl-PL" sz="2400" dirty="0" err="1">
                <a:latin typeface="Arial" pitchFamily="34" charset="0"/>
                <a:cs typeface="Arial" pitchFamily="34" charset="0"/>
              </a:rPr>
              <a:t>MapInfo</a:t>
            </a:r>
            <a:r>
              <a:rPr lang="pl-PL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Lad</a:t>
            </a:r>
            <a:r>
              <a:rPr lang="pl-PL" sz="2400" dirty="0">
                <a:latin typeface="Arial" pitchFamily="34" charset="0"/>
                <a:cs typeface="Arial" pitchFamily="34" charset="0"/>
              </a:rPr>
              <a:t>;</a:t>
            </a:r>
            <a:endParaRPr lang="pl-PL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l-PL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 rachunkowość </a:t>
            </a:r>
            <a:r>
              <a:rPr lang="pl-PL" sz="2400" dirty="0">
                <a:latin typeface="Arial" pitchFamily="34" charset="0"/>
                <a:cs typeface="Arial" pitchFamily="34" charset="0"/>
              </a:rPr>
              <a:t>(II kierunek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).</a:t>
            </a:r>
            <a:endParaRPr lang="pl-PL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1584176"/>
          </a:xfrm>
        </p:spPr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kumimoji="0" lang="pl-PL" sz="2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8. Jakich kompetencji/umiejętności szczególnie brakowało Ci na studiach?</a:t>
            </a:r>
            <a:br>
              <a:rPr kumimoji="0" lang="pl-PL" sz="2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lang="pl-PL" sz="27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lang="pl-PL" sz="27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lang="pl-PL" sz="27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Odpowiedzi ankietowanych:</a:t>
            </a: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endParaRPr lang="en-GB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67544" y="2132856"/>
            <a:ext cx="4038600" cy="4525963"/>
          </a:xfrm>
        </p:spPr>
        <p:txBody>
          <a:bodyPr>
            <a:normAutofit fontScale="77500" lnSpcReduction="20000"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3100" dirty="0" smtClean="0">
                <a:latin typeface="Arial" pitchFamily="34" charset="0"/>
                <a:cs typeface="Arial" pitchFamily="34" charset="0"/>
              </a:rPr>
              <a:t>umiejętności praktycznych;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3100" dirty="0" smtClean="0">
                <a:latin typeface="Arial" pitchFamily="34" charset="0"/>
                <a:cs typeface="Arial" pitchFamily="34" charset="0"/>
              </a:rPr>
              <a:t>pracy zespołowej;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3100" dirty="0" smtClean="0">
                <a:latin typeface="Arial" pitchFamily="34" charset="0"/>
                <a:cs typeface="Arial" pitchFamily="34" charset="0"/>
              </a:rPr>
              <a:t>programów    komputerowych;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3100" dirty="0" smtClean="0">
                <a:latin typeface="Arial" pitchFamily="34" charset="0"/>
                <a:cs typeface="Arial" pitchFamily="34" charset="0"/>
              </a:rPr>
              <a:t>dyscypliny;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3100" dirty="0" smtClean="0">
                <a:latin typeface="Arial" pitchFamily="34" charset="0"/>
                <a:cs typeface="Arial" pitchFamily="34" charset="0"/>
              </a:rPr>
              <a:t>znajomości programu GIS;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3100" dirty="0" smtClean="0">
                <a:latin typeface="Arial" pitchFamily="34" charset="0"/>
                <a:cs typeface="Arial" pitchFamily="34" charset="0"/>
              </a:rPr>
              <a:t>podstaw budownictwa;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3100" dirty="0" smtClean="0">
                <a:latin typeface="Arial" pitchFamily="34" charset="0"/>
                <a:cs typeface="Arial" pitchFamily="34" charset="0"/>
              </a:rPr>
              <a:t>interdyscyplinarnej wiedzy;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3100" dirty="0" smtClean="0">
                <a:latin typeface="Arial" pitchFamily="34" charset="0"/>
                <a:cs typeface="Arial" pitchFamily="34" charset="0"/>
              </a:rPr>
              <a:t>ćwiczeń w praktyce;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3100" dirty="0" smtClean="0">
                <a:latin typeface="Arial" pitchFamily="34" charset="0"/>
                <a:cs typeface="Arial" pitchFamily="34" charset="0"/>
              </a:rPr>
              <a:t>nauki języków obcych innych niż angielski;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pl-PL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en-GB" sz="2000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2"/>
          </p:nvPr>
        </p:nvSpPr>
        <p:spPr>
          <a:xfrm>
            <a:off x="4644008" y="2060848"/>
            <a:ext cx="4038600" cy="4525963"/>
          </a:xfrm>
        </p:spPr>
        <p:txBody>
          <a:bodyPr>
            <a:normAutofit fontScale="77500" lnSpcReduction="20000"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3100" dirty="0" smtClean="0">
                <a:latin typeface="Arial" pitchFamily="34" charset="0"/>
                <a:cs typeface="Arial" pitchFamily="34" charset="0"/>
              </a:rPr>
              <a:t>programów projektowych;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3100" dirty="0" smtClean="0">
                <a:latin typeface="Arial" pitchFamily="34" charset="0"/>
                <a:cs typeface="Arial" pitchFamily="34" charset="0"/>
              </a:rPr>
              <a:t>umiejętności urbanistyczne;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3100" dirty="0" smtClean="0">
                <a:latin typeface="Arial" pitchFamily="34" charset="0"/>
                <a:cs typeface="Arial" pitchFamily="34" charset="0"/>
              </a:rPr>
              <a:t>innych programów komputerowych;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3100" dirty="0" smtClean="0">
                <a:latin typeface="Arial" pitchFamily="34" charset="0"/>
                <a:cs typeface="Arial" pitchFamily="34" charset="0"/>
              </a:rPr>
              <a:t>zajęć w terenie;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3100" dirty="0" smtClean="0">
                <a:latin typeface="Arial" pitchFamily="34" charset="0"/>
                <a:cs typeface="Arial" pitchFamily="34" charset="0"/>
              </a:rPr>
              <a:t>praktyki na specjalistycznym sprzęcie;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3100" dirty="0" smtClean="0">
                <a:latin typeface="Arial" pitchFamily="34" charset="0"/>
                <a:cs typeface="Arial" pitchFamily="34" charset="0"/>
              </a:rPr>
              <a:t>znajomości aktów prawnych;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3100" dirty="0" smtClean="0">
                <a:latin typeface="Arial" pitchFamily="34" charset="0"/>
                <a:cs typeface="Arial" pitchFamily="34" charset="0"/>
              </a:rPr>
              <a:t>wiedzy nt. zarządzania nieruchomościami;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3100" dirty="0" smtClean="0">
                <a:latin typeface="Arial" pitchFamily="34" charset="0"/>
                <a:cs typeface="Arial" pitchFamily="34" charset="0"/>
              </a:rPr>
              <a:t>wiedzy architektonicznej;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3100" dirty="0" smtClean="0">
                <a:latin typeface="Arial" pitchFamily="34" charset="0"/>
                <a:cs typeface="Arial" pitchFamily="34" charset="0"/>
              </a:rPr>
              <a:t>rysunku technicznego. 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 cstate="print"/>
          <a:srcRect l="32925" t="28172" r="26674" b="18672"/>
          <a:stretch>
            <a:fillRect/>
          </a:stretch>
        </p:blipFill>
        <p:spPr bwMode="auto">
          <a:xfrm>
            <a:off x="323528" y="332655"/>
            <a:ext cx="8496944" cy="6285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361</Words>
  <Application>Microsoft Office PowerPoint</Application>
  <PresentationFormat>Pokaz na ekranie (4:3)</PresentationFormat>
  <Paragraphs>103</Paragraphs>
  <Slides>14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Motyw pakietu Office</vt:lpstr>
      <vt:lpstr>Wyniki ankiety ewaluacyjnej</vt:lpstr>
      <vt:lpstr>Slajd 2</vt:lpstr>
      <vt:lpstr>Slajd 3</vt:lpstr>
      <vt:lpstr>Slajd 4</vt:lpstr>
      <vt:lpstr>Slajd 5</vt:lpstr>
      <vt:lpstr>Slajd 6</vt:lpstr>
      <vt:lpstr>Slajd 7</vt:lpstr>
      <vt:lpstr>8. Jakich kompetencji/umiejętności szczególnie brakowało Ci na studiach?  Odpowiedzi ankietowanych: </vt:lpstr>
      <vt:lpstr>Slajd 9</vt:lpstr>
      <vt:lpstr>Slajd 10</vt:lpstr>
      <vt:lpstr>Slajd 11</vt:lpstr>
      <vt:lpstr>Slajd 12</vt:lpstr>
      <vt:lpstr>Slajd 13</vt:lpstr>
      <vt:lpstr>Slajd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Wyniki ankiety ewaluacyjnej</dc:title>
  <dc:creator>Miroslawa</dc:creator>
  <cp:lastModifiedBy>Miroslawa</cp:lastModifiedBy>
  <cp:revision>14</cp:revision>
  <dcterms:created xsi:type="dcterms:W3CDTF">2015-06-27T16:18:41Z</dcterms:created>
  <dcterms:modified xsi:type="dcterms:W3CDTF">2015-07-15T16:40:24Z</dcterms:modified>
</cp:coreProperties>
</file>